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1.jpg" ContentType="image/unknown"/>
  <Override PartName="/ppt/media/image21.jpg" ContentType="image/unknown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57" r:id="rId3"/>
    <p:sldId id="271" r:id="rId4"/>
    <p:sldId id="273" r:id="rId5"/>
    <p:sldId id="272" r:id="rId6"/>
    <p:sldId id="267" r:id="rId7"/>
    <p:sldId id="266" r:id="rId8"/>
    <p:sldId id="275" r:id="rId9"/>
    <p:sldId id="274" r:id="rId10"/>
    <p:sldId id="268" r:id="rId11"/>
  </p:sldIdLst>
  <p:sldSz cx="12192000" cy="6858000"/>
  <p:notesSz cx="6858000" cy="9144000"/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6" autoAdjust="0"/>
  </p:normalViewPr>
  <p:slideViewPr>
    <p:cSldViewPr snapToGrid="0">
      <p:cViewPr varScale="1">
        <p:scale>
          <a:sx n="81" d="100"/>
          <a:sy n="81" d="100"/>
        </p:scale>
        <p:origin x="754" y="3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DC795B-ACE7-4FDC-A009-85AB0686E566}" type="datetime1">
              <a:rPr lang="lt-LT" smtClean="0"/>
              <a:t>2025-01-21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EC2E208-5F1F-41E5-BF37-C3BAD1078AB8}" type="datetime1">
              <a:rPr lang="lt-LT" smtClean="0"/>
              <a:t>2025-01-21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dirty="0"/>
              <a:t>Spustelėkite, jei norite redaguoti ruošinio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2562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numeri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lt-LT" smtClean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505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lt-LT" smtClean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6980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lt-LT" smtClean="0"/>
              <a:t>10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2240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ad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ė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5 tiesioji jungtis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tiesioji jungtis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tiesioji jungtis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 9 tiesioji jungtis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tiesioji jungtis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tiesioji jungtis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tiesioji jungtis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tiesioji jungtis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tiesioji jungtis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tiesioji jungtis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tiesioji jungtis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tiesioji jungtis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tiesioji jungtis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tiesioji jungtis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tiesioji jungtis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tiesioji jungtis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22 grupė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40 tiesioji jungtis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tiesioji jungtis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42 tiesioji jungtis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3 tiesioji jungtis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tiesioji jungtis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45 grupė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51 tiesioji jungtis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52 tiesioji jungtis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53 tiesioji jungtis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54 tiesioji jungtis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55 tiesioji jungtis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46 tiesioji jungtis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47 tiesioji jungtis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48 tiesioji jungtis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tiesioji jungtis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50 tiesioji jungtis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23 grupė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24 tiesioji jungtis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tiesioji jungtis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tiesioji jungtis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tiesioji jungtis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tiesioji jungtis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29 grupė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35 tiesioji jungtis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36 tiesioji jungtis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37 tiesioji jungtis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38 tiesioji jungtis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39 tiesioji jungtis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30 tiesioji jungtis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tiesioji jungtis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tiesioji jungtis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tiesioji jungtis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tiesioji jungtis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lt-LT"/>
              <a:t>Spustelėkite norėdami redaguoti šablono paantraštės stilių</a:t>
            </a:r>
            <a:endParaRPr lang="lt-LT" dirty="0"/>
          </a:p>
        </p:txBody>
      </p:sp>
      <p:cxnSp>
        <p:nvCxnSpPr>
          <p:cNvPr id="58" name="57 tiesioji jungtis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877465-986B-4324-96BA-00B84B553A36}" type="datetime1">
              <a:rPr lang="lt-LT" smtClean="0"/>
              <a:t>2025-01-21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23FA3E-EBFC-4A54-8325-BF4F57793E81}" type="datetime1">
              <a:rPr lang="lt-LT" smtClean="0"/>
              <a:t>2025-01-21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5EFDE-479A-46D3-ABE1-7021F7880096}" type="datetime1">
              <a:rPr lang="lt-LT" smtClean="0"/>
              <a:t>2025-01-21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ė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7 tiesioji jungtis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tiesioji jungtis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 9 tiesioji jungtis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tiesioji jungtis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tiesioji jungtis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tiesioji jungtis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tiesioji jungtis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tiesioji jungtis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tiesioji jungtis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tiesioji jungtis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tiesioji jungtis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tiesioji jungtis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tiesioji jungtis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tiesioji jungtis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tiesioji jungtis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tiesioji jungtis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23 grupė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41 tiesioji jungtis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42 tiesioji jungtis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3 tiesioji jungtis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tiesioji jungtis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45 tiesioji jungtis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46 grupė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52 tiesioji jungtis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53 tiesioji jungtis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54 tiesioji jungtis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55 tiesioji jungtis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56 tiesioji jungtis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47 tiesioji jungtis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48 tiesioji jungtis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tiesioji jungtis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50 tiesioji jungtis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51 tiesioji jungtis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24 grupė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25 tiesioji jungtis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tiesioji jungtis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tiesioji jungtis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tiesioji jungtis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tiesioji jungtis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30 grupė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36 tiesioji jungtis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37 tiesioji jungtis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38 tiesioji jungtis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39 tiesioji jungtis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40 tiesioji jungtis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31 tiesioji jungtis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tiesioji jungtis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tiesioji jungtis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tiesioji jungtis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tiesioji jungtis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cxnSp>
        <p:nvCxnSpPr>
          <p:cNvPr id="58" name="57 tiesioji jungtis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4E75DC-F2F1-43F2-B14E-0FDBB1610664}" type="datetime1">
              <a:rPr lang="lt-LT" smtClean="0"/>
              <a:t>2025-01-21</a:t>
            </a:fld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27E41A-D5A1-4A93-8CB6-19DA436004AD}" type="datetime1">
              <a:rPr lang="lt-LT" smtClean="0"/>
              <a:t>2025-01-21</a:t>
            </a:fld>
            <a:endParaRPr lang="lt-LT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FFD4D3-4BDA-4808-BE3C-6B1C1540A716}" type="datetime1">
              <a:rPr lang="lt-LT" smtClean="0"/>
              <a:t>2025-01-21</a:t>
            </a:fld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160 grupė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161 tiesioji jungtis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tiesioji jungtis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tiesioji jungtis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tiesioji jungtis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tiesioji jungtis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tiesioji jungtis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167 tiesioji jungtis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tiesioji jungtis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tiesioji jungtis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tiesioji jungtis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tiesioji jungtis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tiesioji jungtis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tiesioji jungtis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tiesioji jungtis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tiesioji jungtis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tiesioji jungtis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177 grupė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195 tiesioji jungtis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196 tiesioji jungtis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197 tiesioji jungtis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198 tiesioji jungtis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199 tiesioji jungtis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200 grupė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206 tiesioji jungtis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207 tiesioji jungtis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208 tiesioji jungtis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209 tiesioji jungtis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210 tiesioji jungtis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201 tiesioji jungtis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202 tiesioji jungtis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203 tiesioji jungtis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204 tiesioji jungtis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205 tiesioji jungtis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178 grupė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179 tiesioji jungtis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180 tiesioji jungtis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181 tiesioji jungtis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182 tiesioji jungtis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183 tiesioji jungtis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184 grupė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190 tiesioji jungtis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191 tiesioji jungtis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192 tiesioji jungtis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193 tiesioji jungtis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194 tiesioji jungtis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185 tiesioji jungtis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186 tiesioji jungtis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187 tiesioji jungtis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188 tiesioji jungtis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189 tiesioji jungtis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21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212" name="21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75BC9B-B1E1-4653-A05B-E72AB65F663D}" type="datetime1">
              <a:rPr lang="lt-LT" smtClean="0"/>
              <a:t>2025-01-21</a:t>
            </a:fld>
            <a:endParaRPr lang="lt-LT" dirty="0"/>
          </a:p>
        </p:txBody>
      </p:sp>
      <p:sp>
        <p:nvSpPr>
          <p:cNvPr id="214" name="21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su antrašt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ė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 9 tiesioji jungtis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tiesioji jungtis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tiesioji jungtis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tiesioji jungtis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tiesioji jungtis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tiesioji jungtis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tiesioji jungtis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tiesioji jungtis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tiesioji jungtis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tiesioji jungtis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tiesioji jungtis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tiesioji jungtis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tiesioji jungtis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tiesioji jungtis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tiesioji jungtis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tiesioji jungtis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25 grupė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43 tiesioji jungtis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tiesioji jungtis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45 tiesioji jungtis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46 tiesioji jungtis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47 tiesioji jungtis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48 grupė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54 tiesioji jungtis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55 tiesioji jungtis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56 tiesioji jungtis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57 tiesioji jungtis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58 tiesioji jungtis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49 tiesioji jungtis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50 tiesioji jungtis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51 tiesioji jungtis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tiesioji jungtis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53 tiesioji jungtis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26 grupė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27 tiesioji jungtis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tiesioji jungtis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tiesioji jungtis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tiesioji jungtis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tiesioji jungtis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32 grupė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38 tiesioji jungtis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39 tiesioji jungtis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40 tiesioji jungtis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41 tiesioji jungtis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42 tiesioji jungtis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33 tiesioji jungtis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tiesioji jungtis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tiesioji jungtis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tiesioji jungtis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tiesioji jungtis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6 stačiakampis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  <a:p>
            <a:pPr lvl="1" rtl="0"/>
            <a:r>
              <a:rPr lang="lt-LT"/>
              <a:t>Antras lygis</a:t>
            </a:r>
          </a:p>
          <a:p>
            <a:pPr lvl="2" rtl="0"/>
            <a:r>
              <a:rPr lang="lt-LT"/>
              <a:t>Trečias lygis</a:t>
            </a:r>
          </a:p>
          <a:p>
            <a:pPr lvl="3" rtl="0"/>
            <a:r>
              <a:rPr lang="lt-LT"/>
              <a:t>Ketvirtas lygis</a:t>
            </a:r>
          </a:p>
          <a:p>
            <a:pPr lvl="4" rtl="0"/>
            <a:r>
              <a:rPr lang="lt-LT"/>
              <a:t>Penktas lygis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  <p:cxnSp>
        <p:nvCxnSpPr>
          <p:cNvPr id="60" name="59 tiesioji jungtis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FF705B-EF08-4807-AFAE-C03007830252}" type="datetime1">
              <a:rPr lang="lt-LT" smtClean="0"/>
              <a:t>2025-01-21</a:t>
            </a:fld>
            <a:endParaRPr lang="lt-LT" dirty="0"/>
          </a:p>
        </p:txBody>
      </p:sp>
      <p:sp>
        <p:nvSpPr>
          <p:cNvPr id="8" name="7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su antrašt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ė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8 tiesioji jungtis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 9 tiesioji jungtis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tiesioji jungtis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tiesioji jungtis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tiesioji jungtis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tiesioji jungtis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tiesioji jungtis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tiesioji jungtis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tiesioji jungtis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tiesioji jungtis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tiesioji jungtis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tiesioji jungtis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tiesioji jungtis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tiesioji jungtis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tiesioji jungtis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tiesioji jungtis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24 grupė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42 tiesioji jungtis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43 tiesioji jungtis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tiesioji jungtis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45 tiesioji jungtis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46 tiesioji jungtis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47 grupė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53 tiesioji jungtis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54 tiesioji jungtis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55 tiesioji jungtis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56 tiesioji jungtis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57 tiesioji jungtis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48 tiesioji jungtis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tiesioji jungtis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50 tiesioji jungtis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51 tiesioji jungtis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tiesioji jungtis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25 grupė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26 tiesioji jungtis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tiesioji jungtis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tiesioji jungtis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tiesioji jungtis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tiesioji jungtis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31 grupė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37 tiesioji jungtis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38 tiesioji jungtis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39 tiesioji jungtis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40 tiesioji jungtis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41 tiesioji jungtis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32 tiesioji jungtis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tiesioji jungtis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tiesioji jungtis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tiesioji jungtis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tiesioji jungtis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59 stačiakampis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cxnSp>
        <p:nvCxnSpPr>
          <p:cNvPr id="59" name="58 tiesioji jungtis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2 paveikslėlio vietos rezervavimo ženklas" descr="Tuščias vietos rezervavimo ženklas vaizdui įtraukti. Spustelėkite vietos rezervavimo ženklą ir pasirinkite vaizdą, kurį norite įtraukti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lt-LT"/>
              <a:t>Spustelėkite piktogramą norėdami įtraukti paveikslėlį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95 grupė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96 tiesioji jungtis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tiesioji jungtis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98 tiesioji jungtis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99 tiesioji jungtis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100 tiesioji jungtis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tiesioji jungtis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102 tiesioji jungtis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103 tiesioji jungtis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tiesioji jungtis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105 tiesioji jungtis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tiesioji jungtis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tiesioji jungtis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tiesioji jungtis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tiesioji jungtis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tiesioji jungtis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tiesioji jungtis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112 grupė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130 tiesioji jungtis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131 tiesioji jungtis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132 tiesioji jungtis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133 tiesioji jungtis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134 tiesioji jungtis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135 grupė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141 tiesioji jungtis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142 tiesioji jungtis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143 tiesioji jungtis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144 tiesioji jungtis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145 tiesioji jungtis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136 tiesioji jungtis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137 tiesioji jungtis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138 tiesioji jungtis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139 tiesioji jungtis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140 tiesioji jungtis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113 grupė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114 tiesioji jungtis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115 tiesioji jungtis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116 tiesioji jungtis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117 tiesioji jungtis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118 tiesioji jungtis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119 grupė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125 tiesioji jungtis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126 tiesioji jungtis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127 tiesioji jungtis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128 tiesioji jungtis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129 tiesioji jungtis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120 tiesioji jungtis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121 tiesioji jungtis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122 tiesioji jungtis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123 tiesioji jungtis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124 tiesioji jungtis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t-LT" dirty="0"/>
              <a:t>Spustelėkite, jei norite redaguoti ruošinio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cxnSp>
        <p:nvCxnSpPr>
          <p:cNvPr id="148" name="147 tiesioji jungtis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lt-LT" dirty="0"/>
              <a:t>Įtraukti </a:t>
            </a:r>
            <a:r>
              <a:rPr lang="lt-LT" dirty="0" err="1"/>
              <a:t>poraštę</a:t>
            </a:r>
            <a:endParaRPr lang="lt-LT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B6800220-BEFC-4F92-A8FF-D8EA6B6AE922}" type="datetime1">
              <a:rPr lang="lt-LT" smtClean="0"/>
              <a:t>2025-01-21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DNBPNOy8W4?feature=oembed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" TargetMode="External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hyperlink" Target="https://www.rutazalioji.l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hyperlink" Target="https://www.rutazalioji.l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11" Type="http://schemas.openxmlformats.org/officeDocument/2006/relationships/hyperlink" Target="http://www.google.com/" TargetMode="External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google.com/" TargetMode="Externa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ainusvente.lt/kostiumai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2587690" y="2049283"/>
            <a:ext cx="9604310" cy="3383280"/>
          </a:xfrm>
        </p:spPr>
        <p:txBody>
          <a:bodyPr rtlCol="0"/>
          <a:lstStyle/>
          <a:p>
            <a:pPr algn="ctr" rtl="0"/>
            <a:r>
              <a:rPr lang="lt-LT" dirty="0"/>
              <a:t>Lietuvių tautinis kostiumas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1293845" y="5432563"/>
            <a:ext cx="9604310" cy="647725"/>
          </a:xfrm>
        </p:spPr>
        <p:txBody>
          <a:bodyPr rtlCol="0">
            <a:normAutofit/>
          </a:bodyPr>
          <a:lstStyle/>
          <a:p>
            <a:pPr rtl="0"/>
            <a:r>
              <a:rPr lang="lt-LT" dirty="0"/>
              <a:t>Etnokultūros pamoka 3 kl.</a:t>
            </a:r>
          </a:p>
          <a:p>
            <a:pPr rtl="0"/>
            <a:r>
              <a:rPr lang="lt-LT" dirty="0"/>
              <a:t>Parengė Lijana Šarkaitė-</a:t>
            </a:r>
            <a:r>
              <a:rPr lang="lt-LT" dirty="0" err="1"/>
              <a:t>Viluma</a:t>
            </a:r>
            <a:endParaRPr lang="lt-LT" dirty="0"/>
          </a:p>
        </p:txBody>
      </p:sp>
      <p:sp>
        <p:nvSpPr>
          <p:cNvPr id="4" name="Stačiakampis: suapvalinti kampai 3">
            <a:extLst>
              <a:ext uri="{FF2B5EF4-FFF2-40B4-BE49-F238E27FC236}">
                <a16:creationId xmlns:a16="http://schemas.microsoft.com/office/drawing/2014/main" id="{80090637-A95A-EA46-8E3C-D07918E373D0}"/>
              </a:ext>
            </a:extLst>
          </p:cNvPr>
          <p:cNvSpPr/>
          <p:nvPr/>
        </p:nvSpPr>
        <p:spPr>
          <a:xfrm>
            <a:off x="537327" y="231375"/>
            <a:ext cx="3836709" cy="294116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C96A56-3592-7E01-321F-2B32088ED5A3}"/>
              </a:ext>
            </a:extLst>
          </p:cNvPr>
          <p:cNvSpPr txBox="1"/>
          <p:nvPr/>
        </p:nvSpPr>
        <p:spPr>
          <a:xfrm>
            <a:off x="3268745" y="376229"/>
            <a:ext cx="4791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Ačiū už pamoką!</a:t>
            </a:r>
            <a:endParaRPr lang="lt-LT" sz="4000" b="1" dirty="0">
              <a:solidFill>
                <a:schemeClr val="accent1"/>
              </a:solidFill>
            </a:endParaRPr>
          </a:p>
        </p:txBody>
      </p:sp>
      <p:sp>
        <p:nvSpPr>
          <p:cNvPr id="4" name="Stačiakampis: suapvalinti kampai 3">
            <a:extLst>
              <a:ext uri="{FF2B5EF4-FFF2-40B4-BE49-F238E27FC236}">
                <a16:creationId xmlns:a16="http://schemas.microsoft.com/office/drawing/2014/main" id="{65858474-464B-204C-82E0-879236CC7C0A}"/>
              </a:ext>
            </a:extLst>
          </p:cNvPr>
          <p:cNvSpPr/>
          <p:nvPr/>
        </p:nvSpPr>
        <p:spPr>
          <a:xfrm>
            <a:off x="3645818" y="2118673"/>
            <a:ext cx="4414100" cy="35091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Poraštės vietos rezervavimo ženklas 5">
            <a:extLst>
              <a:ext uri="{FF2B5EF4-FFF2-40B4-BE49-F238E27FC236}">
                <a16:creationId xmlns:a16="http://schemas.microsoft.com/office/drawing/2014/main" id="{C2FFBF58-2BA3-ECD6-C011-E6B417C7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2388714" cy="256032"/>
          </a:xfrm>
        </p:spPr>
        <p:txBody>
          <a:bodyPr/>
          <a:lstStyle/>
          <a:p>
            <a:pPr rtl="0"/>
            <a:r>
              <a:rPr lang="lt-LT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DFEC1-D131-F893-B0C3-AF702BB03410}"/>
              </a:ext>
            </a:extLst>
          </p:cNvPr>
          <p:cNvSpPr txBox="1"/>
          <p:nvPr/>
        </p:nvSpPr>
        <p:spPr>
          <a:xfrm>
            <a:off x="8436990" y="6593491"/>
            <a:ext cx="37082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Nuotraukos iš: </a:t>
            </a:r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www.google.com</a:t>
            </a:r>
            <a:endParaRPr lang="lt-L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dirty="0"/>
              <a:t>Pamokoje: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lt-LT" dirty="0"/>
              <a:t>susipažinsime su lietuvių tautiniu kostiumu,</a:t>
            </a:r>
          </a:p>
          <a:p>
            <a:pPr rtl="0"/>
            <a:r>
              <a:rPr lang="lt-LT" dirty="0"/>
              <a:t>žiūrėsime </a:t>
            </a:r>
            <a:r>
              <a:rPr lang="lt-LT" dirty="0" err="1"/>
              <a:t>video</a:t>
            </a:r>
            <a:r>
              <a:rPr lang="lt-LT" dirty="0"/>
              <a:t> medžiagą,</a:t>
            </a:r>
          </a:p>
          <a:p>
            <a:pPr rtl="0"/>
            <a:r>
              <a:rPr lang="lt-LT" dirty="0"/>
              <a:t>susipažinsime su kostiumų detalių pavadinimais,</a:t>
            </a:r>
          </a:p>
          <a:p>
            <a:pPr rtl="0"/>
            <a:r>
              <a:rPr lang="lt-LT" dirty="0"/>
              <a:t>žaisime žaidimą.</a:t>
            </a:r>
          </a:p>
          <a:p>
            <a:pPr rtl="0"/>
            <a:endParaRPr lang="lt-LT" dirty="0"/>
          </a:p>
        </p:txBody>
      </p:sp>
      <p:sp>
        <p:nvSpPr>
          <p:cNvPr id="4" name="Stačiakampis: suapvalinti kampai 3">
            <a:extLst>
              <a:ext uri="{FF2B5EF4-FFF2-40B4-BE49-F238E27FC236}">
                <a16:creationId xmlns:a16="http://schemas.microsoft.com/office/drawing/2014/main" id="{6E932D06-5689-7DDC-4F57-E45E22A80C28}"/>
              </a:ext>
            </a:extLst>
          </p:cNvPr>
          <p:cNvSpPr/>
          <p:nvPr/>
        </p:nvSpPr>
        <p:spPr>
          <a:xfrm>
            <a:off x="6438507" y="3429000"/>
            <a:ext cx="4100660" cy="25853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Poraštės vietos rezervavimo ženklas 5">
            <a:extLst>
              <a:ext uri="{FF2B5EF4-FFF2-40B4-BE49-F238E27FC236}">
                <a16:creationId xmlns:a16="http://schemas.microsoft.com/office/drawing/2014/main" id="{8E7C88BB-E361-7AD8-FD75-5076AD0B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2388714" cy="256032"/>
          </a:xfrm>
        </p:spPr>
        <p:txBody>
          <a:bodyPr/>
          <a:lstStyle/>
          <a:p>
            <a:pPr rtl="0"/>
            <a:r>
              <a:rPr lang="lt-LT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D87B9-F61B-B60E-320D-6F1413A51D7D}"/>
              </a:ext>
            </a:extLst>
          </p:cNvPr>
          <p:cNvSpPr txBox="1"/>
          <p:nvPr/>
        </p:nvSpPr>
        <p:spPr>
          <a:xfrm>
            <a:off x="9207893" y="6593491"/>
            <a:ext cx="23887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Nuotrauka iš: www.google.com</a:t>
            </a:r>
            <a:endParaRPr lang="lt-L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118BED-0FFF-5ABD-C6F8-F92AB51D5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18" y="181359"/>
            <a:ext cx="8361652" cy="5950339"/>
          </a:xfrm>
          <a:prstGeom prst="rect">
            <a:avLst/>
          </a:prstGeom>
        </p:spPr>
      </p:pic>
      <p:sp>
        <p:nvSpPr>
          <p:cNvPr id="2" name="Poraštės vietos rezervavimo ženklas 5">
            <a:extLst>
              <a:ext uri="{FF2B5EF4-FFF2-40B4-BE49-F238E27FC236}">
                <a16:creationId xmlns:a16="http://schemas.microsoft.com/office/drawing/2014/main" id="{F49683E9-F8F4-8464-E058-33FCC6EF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2388714" cy="256032"/>
          </a:xfrm>
        </p:spPr>
        <p:txBody>
          <a:bodyPr/>
          <a:lstStyle/>
          <a:p>
            <a:pPr rtl="0"/>
            <a:r>
              <a:rPr lang="lt-LT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AC6A8-CC4F-48DE-7436-BC5B592DB5C3}"/>
              </a:ext>
            </a:extLst>
          </p:cNvPr>
          <p:cNvSpPr txBox="1"/>
          <p:nvPr/>
        </p:nvSpPr>
        <p:spPr>
          <a:xfrm>
            <a:off x="9207893" y="6593491"/>
            <a:ext cx="23887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Nuotrauka iš: www.google.com</a:t>
            </a:r>
            <a:endParaRPr lang="lt-L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Tautinis kostiumas</a:t>
            </a: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54E5DC55-0A87-92D2-2E30-9C08D5143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492" y="2631651"/>
            <a:ext cx="9601200" cy="3373223"/>
          </a:xfrm>
        </p:spPr>
        <p:txBody>
          <a:bodyPr/>
          <a:lstStyle/>
          <a:p>
            <a:r>
              <a:rPr lang="lt-LT" b="0" i="0" dirty="0">
                <a:solidFill>
                  <a:srgbClr val="131313"/>
                </a:solidFill>
                <a:effectLst/>
                <a:latin typeface="Georgia" panose="02040502050405020303" pitchFamily="18" charset="0"/>
              </a:rPr>
              <a:t>Senovėje, tautinis kostiumas buvo švenčių, išeiginė apranga, kuria pasipuošdavo kaimo žmonės. Tuomet ir kiekvienas kraštas turėjo savo madą, todėl skirtinguose Lietuvos etnografiniuose regionuose, tautinis drabužis skyrėsi bei skiriasi iki šio. </a:t>
            </a:r>
          </a:p>
          <a:p>
            <a:r>
              <a:rPr lang="lt-LT" b="0" i="0" dirty="0">
                <a:solidFill>
                  <a:srgbClr val="131313"/>
                </a:solidFill>
                <a:effectLst/>
                <a:latin typeface="Georgia" panose="02040502050405020303" pitchFamily="18" charset="0"/>
              </a:rPr>
              <a:t>Visas drabužių dalis siūdinosi iš namie verptų ir dažytų audinių, o </a:t>
            </a:r>
            <a:r>
              <a:rPr lang="lt-LT" b="0" i="0" dirty="0" err="1">
                <a:solidFill>
                  <a:srgbClr val="131313"/>
                </a:solidFill>
                <a:effectLst/>
                <a:latin typeface="Georgia" panose="02040502050405020303" pitchFamily="18" charset="0"/>
              </a:rPr>
              <a:t>kieviena</a:t>
            </a:r>
            <a:r>
              <a:rPr lang="lt-LT" b="0" i="0" dirty="0">
                <a:solidFill>
                  <a:srgbClr val="131313"/>
                </a:solidFill>
                <a:effectLst/>
                <a:latin typeface="Georgia" panose="02040502050405020303" pitchFamily="18" charset="0"/>
              </a:rPr>
              <a:t> drabužio dalis turėjo originalią apdailą: tai apsiūta, tai apnerta, ar kokiais dailiais </a:t>
            </a:r>
            <a:r>
              <a:rPr lang="lt-LT" b="0" i="0" dirty="0" err="1">
                <a:solidFill>
                  <a:srgbClr val="131313"/>
                </a:solidFill>
                <a:effectLst/>
                <a:latin typeface="Georgia" panose="02040502050405020303" pitchFamily="18" charset="0"/>
              </a:rPr>
              <a:t>kuteliais</a:t>
            </a:r>
            <a:r>
              <a:rPr lang="lt-LT" b="0" i="0" dirty="0">
                <a:solidFill>
                  <a:srgbClr val="131313"/>
                </a:solidFill>
                <a:effectLst/>
                <a:latin typeface="Georgia" panose="02040502050405020303" pitchFamily="18" charset="0"/>
              </a:rPr>
              <a:t> papuošta. </a:t>
            </a:r>
          </a:p>
          <a:p>
            <a:r>
              <a:rPr lang="lt-LT" b="0" i="0" dirty="0">
                <a:solidFill>
                  <a:srgbClr val="131313"/>
                </a:solidFill>
                <a:effectLst/>
                <a:latin typeface="Georgia" panose="02040502050405020303" pitchFamily="18" charset="0"/>
              </a:rPr>
              <a:t>Nors visuose etnografiniuose regionuose tautinius kostiumus sudaro tos pačios dalys, tačiau skiriasi ir spalvos, ir raštai, ir papuošimai, netgi naudojami audiniai, o buvo taip todėl, kad kiekvienas regionas audė ir siuvosi savaip, laikydamiesi prosenelių tradicijų.</a:t>
            </a:r>
            <a:endParaRPr lang="lt-LT" dirty="0">
              <a:latin typeface="Georgia" panose="02040502050405020303" pitchFamily="18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FF929B5-BABB-2801-CA28-4B66A5968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67" y="277609"/>
            <a:ext cx="1851050" cy="2234275"/>
          </a:xfrm>
          <a:prstGeom prst="rect">
            <a:avLst/>
          </a:prstGeom>
        </p:spPr>
      </p:pic>
      <p:sp>
        <p:nvSpPr>
          <p:cNvPr id="3" name="Poraštės vietos rezervavimo ženklas 5">
            <a:extLst>
              <a:ext uri="{FF2B5EF4-FFF2-40B4-BE49-F238E27FC236}">
                <a16:creationId xmlns:a16="http://schemas.microsoft.com/office/drawing/2014/main" id="{D4ED1A51-BB21-1679-8E73-310361AC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2388714" cy="256032"/>
          </a:xfrm>
        </p:spPr>
        <p:txBody>
          <a:bodyPr/>
          <a:lstStyle/>
          <a:p>
            <a:pPr rtl="0"/>
            <a:r>
              <a:rPr lang="lt-LT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2743D5-101C-C26F-38B7-966EEABDFF07}"/>
              </a:ext>
            </a:extLst>
          </p:cNvPr>
          <p:cNvSpPr txBox="1"/>
          <p:nvPr/>
        </p:nvSpPr>
        <p:spPr>
          <a:xfrm>
            <a:off x="9207893" y="6593491"/>
            <a:ext cx="23887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Nuotrauka iš: www.google.com</a:t>
            </a:r>
            <a:endParaRPr lang="lt-L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8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55475"/>
            <a:ext cx="10178322" cy="842733"/>
          </a:xfrm>
        </p:spPr>
        <p:txBody>
          <a:bodyPr/>
          <a:lstStyle/>
          <a:p>
            <a:pPr algn="ctr"/>
            <a:r>
              <a:rPr lang="lt-LT" dirty="0"/>
              <a:t>Tautinis kostiumas</a:t>
            </a:r>
          </a:p>
        </p:txBody>
      </p:sp>
      <p:pic>
        <p:nvPicPr>
          <p:cNvPr id="9" name="Internetinė medija 8" title="Lietuvių liaudies Tautiniai drabužiai - Tuktuko TV Vaikams | Etnografinės Tuktuko Kelionės">
            <a:hlinkClick r:id="" action="ppaction://media"/>
            <a:extLst>
              <a:ext uri="{FF2B5EF4-FFF2-40B4-BE49-F238E27FC236}">
                <a16:creationId xmlns:a16="http://schemas.microsoft.com/office/drawing/2014/main" id="{9DE0A3A6-1B47-3119-3786-14083172F27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5003" y="1023280"/>
            <a:ext cx="8909323" cy="50298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40B002-0174-8AD5-64BC-2326737DD534}"/>
              </a:ext>
            </a:extLst>
          </p:cNvPr>
          <p:cNvSpPr txBox="1"/>
          <p:nvPr/>
        </p:nvSpPr>
        <p:spPr>
          <a:xfrm>
            <a:off x="2967087" y="6277408"/>
            <a:ext cx="61038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https://www.youtube.com/watch?v=qDNBPNOy8W4</a:t>
            </a:r>
          </a:p>
        </p:txBody>
      </p:sp>
      <p:sp>
        <p:nvSpPr>
          <p:cNvPr id="3" name="Poraštės vietos rezervavimo ženklas 5">
            <a:extLst>
              <a:ext uri="{FF2B5EF4-FFF2-40B4-BE49-F238E27FC236}">
                <a16:creationId xmlns:a16="http://schemas.microsoft.com/office/drawing/2014/main" id="{D33788A7-ABFD-34A4-FDE1-D3E427C0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2388714" cy="256032"/>
          </a:xfrm>
        </p:spPr>
        <p:txBody>
          <a:bodyPr/>
          <a:lstStyle/>
          <a:p>
            <a:pPr rtl="0"/>
            <a:r>
              <a:rPr lang="lt-LT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B6C15-7A5D-94D8-EEB0-59E1E1A3E8D7}"/>
              </a:ext>
            </a:extLst>
          </p:cNvPr>
          <p:cNvSpPr txBox="1"/>
          <p:nvPr/>
        </p:nvSpPr>
        <p:spPr>
          <a:xfrm>
            <a:off x="9207893" y="6593491"/>
            <a:ext cx="23887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Nuotraukos iš: www.google.com</a:t>
            </a:r>
            <a:endParaRPr lang="lt-L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5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833074" y="65507"/>
            <a:ext cx="7019041" cy="731058"/>
          </a:xfrm>
        </p:spPr>
        <p:txBody>
          <a:bodyPr rtlCol="0">
            <a:normAutofit fontScale="90000"/>
          </a:bodyPr>
          <a:lstStyle/>
          <a:p>
            <a:pPr rtl="0"/>
            <a:r>
              <a:rPr lang="lt-LT" i="0" dirty="0">
                <a:solidFill>
                  <a:schemeClr val="accent1"/>
                </a:solidFill>
                <a:effectLst/>
                <a:latin typeface="Georgia" panose="02040502050405020303" pitchFamily="18" charset="0"/>
              </a:rPr>
              <a:t>Pagrindinės vyro aprangos dalys </a:t>
            </a:r>
            <a:endParaRPr lang="lt-LT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9A693-86C8-D4D9-C3DF-3DF2AC8E8E3C}"/>
              </a:ext>
            </a:extLst>
          </p:cNvPr>
          <p:cNvSpPr txBox="1"/>
          <p:nvPr/>
        </p:nvSpPr>
        <p:spPr>
          <a:xfrm>
            <a:off x="4389122" y="992074"/>
            <a:ext cx="45437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>
                <a:solidFill>
                  <a:schemeClr val="accent1"/>
                </a:solidFill>
                <a:latin typeface="Georgia" panose="02040502050405020303" pitchFamily="18" charset="0"/>
              </a:rPr>
              <a:t>Kelnės, marškiniai, liemenė, sermėga, kaklaskarė, juosta, skrybėlė, auliniai batai (arba naginės).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9" y="948117"/>
            <a:ext cx="3840245" cy="5221863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65D66ACD-A4D3-8407-4946-D6975639C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818" y="-15809"/>
            <a:ext cx="3080442" cy="4622469"/>
          </a:xfrm>
          <a:prstGeom prst="rect">
            <a:avLst/>
          </a:prstGeom>
        </p:spPr>
      </p:pic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FA90222D-5AAF-BDE9-4A55-B9FF4D179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012" y="2751658"/>
            <a:ext cx="2159806" cy="3239076"/>
          </a:xfrm>
          <a:prstGeom prst="rect">
            <a:avLst/>
          </a:prstGeom>
        </p:spPr>
      </p:pic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78CE25AB-1211-75BE-10EA-EB177719E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988" y="2656696"/>
            <a:ext cx="2286000" cy="3429000"/>
          </a:xfrm>
          <a:prstGeom prst="rect">
            <a:avLst/>
          </a:prstGeom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FC32D0DD-AF4E-F54A-3DA0-C97BD88BC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2115" y="4146742"/>
            <a:ext cx="1276462" cy="19146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65BFE4-8C71-7E95-B4E5-9025168E446B}"/>
              </a:ext>
            </a:extLst>
          </p:cNvPr>
          <p:cNvSpPr txBox="1"/>
          <p:nvPr/>
        </p:nvSpPr>
        <p:spPr>
          <a:xfrm>
            <a:off x="7541443" y="6180658"/>
            <a:ext cx="1075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 err="1">
                <a:solidFill>
                  <a:schemeClr val="accent1"/>
                </a:solidFill>
                <a:latin typeface="Georgia" panose="02040502050405020303" pitchFamily="18" charset="0"/>
              </a:rPr>
              <a:t>Riešinės</a:t>
            </a:r>
            <a:endParaRPr lang="lt-LT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E187BE-311F-3909-FFCF-E497538657A8}"/>
              </a:ext>
            </a:extLst>
          </p:cNvPr>
          <p:cNvSpPr txBox="1"/>
          <p:nvPr/>
        </p:nvSpPr>
        <p:spPr>
          <a:xfrm>
            <a:off x="10006327" y="6180658"/>
            <a:ext cx="1075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accent1"/>
                </a:solidFill>
                <a:latin typeface="Georgia" panose="02040502050405020303" pitchFamily="18" charset="0"/>
              </a:rPr>
              <a:t>Skrybėlė</a:t>
            </a:r>
            <a:endParaRPr lang="lt-LT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79CB4A-2E98-5138-C418-FA9A9760550B}"/>
              </a:ext>
            </a:extLst>
          </p:cNvPr>
          <p:cNvSpPr txBox="1"/>
          <p:nvPr/>
        </p:nvSpPr>
        <p:spPr>
          <a:xfrm>
            <a:off x="4650558" y="6199992"/>
            <a:ext cx="1338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 err="1">
                <a:solidFill>
                  <a:schemeClr val="accent1"/>
                </a:solidFill>
                <a:latin typeface="Georgia" panose="02040502050405020303" pitchFamily="18" charset="0"/>
              </a:rPr>
              <a:t>Kaklaraištė</a:t>
            </a:r>
            <a:endParaRPr lang="lt-LT" dirty="0"/>
          </a:p>
        </p:txBody>
      </p:sp>
      <p:sp>
        <p:nvSpPr>
          <p:cNvPr id="3" name="Poraštės vietos rezervavimo ženklas 5">
            <a:extLst>
              <a:ext uri="{FF2B5EF4-FFF2-40B4-BE49-F238E27FC236}">
                <a16:creationId xmlns:a16="http://schemas.microsoft.com/office/drawing/2014/main" id="{1DC200D2-EFCF-18F8-8920-9266CF0FB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0824" y="6569324"/>
            <a:ext cx="2388714" cy="256032"/>
          </a:xfrm>
        </p:spPr>
        <p:txBody>
          <a:bodyPr/>
          <a:lstStyle/>
          <a:p>
            <a:pPr rtl="0"/>
            <a:r>
              <a:rPr lang="lt-LT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84DC8D-6741-1103-59C3-96D54950CCF9}"/>
              </a:ext>
            </a:extLst>
          </p:cNvPr>
          <p:cNvSpPr txBox="1"/>
          <p:nvPr/>
        </p:nvSpPr>
        <p:spPr>
          <a:xfrm>
            <a:off x="8436990" y="6593491"/>
            <a:ext cx="37082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Nuotraukos iš: </a:t>
            </a:r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www.google.com</a:t>
            </a:r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 </a:t>
            </a:r>
            <a:r>
              <a:rPr lang="lt-LT" sz="11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https://www.rutazalioji.lt/</a:t>
            </a:r>
            <a:endParaRPr lang="lt-L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5021738" y="339365"/>
            <a:ext cx="6773944" cy="1104498"/>
          </a:xfrm>
        </p:spPr>
        <p:txBody>
          <a:bodyPr rtlCol="0">
            <a:normAutofit/>
          </a:bodyPr>
          <a:lstStyle/>
          <a:p>
            <a:pPr algn="ctr" rtl="0"/>
            <a:r>
              <a:rPr lang="lt-LT" i="0" dirty="0">
                <a:solidFill>
                  <a:schemeClr val="accent1"/>
                </a:solidFill>
                <a:effectLst/>
                <a:latin typeface="Georgia" panose="02040502050405020303" pitchFamily="18" charset="0"/>
              </a:rPr>
              <a:t>Pagrindinės moterų aprangos dalys </a:t>
            </a:r>
            <a:endParaRPr lang="lt-LT" dirty="0">
              <a:latin typeface="Georgia" panose="02040502050405020303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99901" y="1640264"/>
            <a:ext cx="5486400" cy="1508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>
                <a:latin typeface="Georgia" panose="02040502050405020303" pitchFamily="18" charset="0"/>
              </a:rPr>
              <a:t>Marškiniai, liemenė, sijonas, prijuostė, juosta, galvos danga (skara, nuometas (tik Aukštaitijoje), galionas / rangė (tik Žemaitijoje), karoliai, švarkelis, sermėga, </a:t>
            </a:r>
            <a:r>
              <a:rPr lang="lt-LT" dirty="0" err="1">
                <a:latin typeface="Georgia" panose="02040502050405020303" pitchFamily="18" charset="0"/>
              </a:rPr>
              <a:t>riešinės</a:t>
            </a:r>
            <a:r>
              <a:rPr lang="lt-LT" dirty="0">
                <a:latin typeface="Georgia" panose="02040502050405020303" pitchFamily="18" charset="0"/>
              </a:rPr>
              <a:t>, apavas (odiniai batai)</a:t>
            </a:r>
          </a:p>
          <a:p>
            <a:endParaRPr lang="lt-LT" dirty="0">
              <a:latin typeface="Georgia" panose="02040502050405020303" pitchFamily="18" charset="0"/>
            </a:endParaRP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447F49A8-E444-45E3-EF12-EF4D7E114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1" y="0"/>
            <a:ext cx="3048000" cy="304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262876-5B9A-CAAE-EBA2-4A4DBAA4B4B7}"/>
              </a:ext>
            </a:extLst>
          </p:cNvPr>
          <p:cNvSpPr txBox="1"/>
          <p:nvPr/>
        </p:nvSpPr>
        <p:spPr>
          <a:xfrm>
            <a:off x="0" y="3026005"/>
            <a:ext cx="144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accent1"/>
                </a:solidFill>
                <a:latin typeface="Georgia" panose="02040502050405020303" pitchFamily="18" charset="0"/>
              </a:rPr>
              <a:t>Nuometas</a:t>
            </a:r>
            <a:endParaRPr lang="lt-LT" dirty="0">
              <a:solidFill>
                <a:schemeClr val="accent1"/>
              </a:solidFill>
            </a:endParaRPr>
          </a:p>
        </p:txBody>
      </p:sp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B4D46EAA-679F-4390-C4DC-930B7CC52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682" y="61274"/>
            <a:ext cx="1515047" cy="22718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8C1299-BF40-460A-6FF8-6C2E68420319}"/>
              </a:ext>
            </a:extLst>
          </p:cNvPr>
          <p:cNvSpPr txBox="1"/>
          <p:nvPr/>
        </p:nvSpPr>
        <p:spPr>
          <a:xfrm>
            <a:off x="3324755" y="2333134"/>
            <a:ext cx="1300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accent1"/>
                </a:solidFill>
                <a:latin typeface="Georgia" panose="02040502050405020303" pitchFamily="18" charset="0"/>
              </a:rPr>
              <a:t>Galionas</a:t>
            </a:r>
            <a:endParaRPr lang="lt-LT" dirty="0">
              <a:solidFill>
                <a:schemeClr val="accent1"/>
              </a:solidFill>
            </a:endParaRPr>
          </a:p>
        </p:txBody>
      </p:sp>
      <p:pic>
        <p:nvPicPr>
          <p:cNvPr id="19" name="Paveikslėlis 18">
            <a:extLst>
              <a:ext uri="{FF2B5EF4-FFF2-40B4-BE49-F238E27FC236}">
                <a16:creationId xmlns:a16="http://schemas.microsoft.com/office/drawing/2014/main" id="{CADF9B5C-40AB-53B8-853B-0745D3EC7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05" y="3441859"/>
            <a:ext cx="1788629" cy="26839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A12D62-2638-2F8B-96A2-6053947272F0}"/>
              </a:ext>
            </a:extLst>
          </p:cNvPr>
          <p:cNvSpPr txBox="1"/>
          <p:nvPr/>
        </p:nvSpPr>
        <p:spPr>
          <a:xfrm>
            <a:off x="266307" y="6236676"/>
            <a:ext cx="1178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accent1"/>
                </a:solidFill>
                <a:latin typeface="Georgia" panose="02040502050405020303" pitchFamily="18" charset="0"/>
              </a:rPr>
              <a:t>Rangė</a:t>
            </a:r>
            <a:endParaRPr lang="lt-LT" dirty="0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B5466318-9C76-28BA-E8EE-2F68A653E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156" y="2716139"/>
            <a:ext cx="2510899" cy="3427038"/>
          </a:xfrm>
          <a:prstGeom prst="rect">
            <a:avLst/>
          </a:prstGeom>
        </p:spPr>
      </p:pic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9BAC5A72-AB9E-6540-05D2-5905C9D44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067" y="3429000"/>
            <a:ext cx="1300899" cy="19521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1FD7DF-4B7D-6326-6C82-793FE03D3B50}"/>
              </a:ext>
            </a:extLst>
          </p:cNvPr>
          <p:cNvSpPr txBox="1"/>
          <p:nvPr/>
        </p:nvSpPr>
        <p:spPr>
          <a:xfrm>
            <a:off x="2250045" y="5577445"/>
            <a:ext cx="1074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 err="1">
                <a:solidFill>
                  <a:schemeClr val="accent1"/>
                </a:solidFill>
                <a:latin typeface="Georgia" panose="02040502050405020303" pitchFamily="18" charset="0"/>
              </a:rPr>
              <a:t>Riešinės</a:t>
            </a:r>
            <a:endParaRPr lang="lt-LT" dirty="0"/>
          </a:p>
        </p:txBody>
      </p:sp>
      <p:pic>
        <p:nvPicPr>
          <p:cNvPr id="27" name="Content Placeholder 3">
            <a:extLst>
              <a:ext uri="{FF2B5EF4-FFF2-40B4-BE49-F238E27FC236}">
                <a16:creationId xmlns:a16="http://schemas.microsoft.com/office/drawing/2014/main" id="{62C59A48-F21F-BF5A-33AB-4CC8AD833A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28" y="3071206"/>
            <a:ext cx="2148346" cy="3054645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F441626A-2803-1844-0A19-7B6C749150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47" y="3130794"/>
            <a:ext cx="2148347" cy="2935468"/>
          </a:xfrm>
          <a:prstGeom prst="rect">
            <a:avLst/>
          </a:prstGeom>
        </p:spPr>
      </p:pic>
      <p:pic>
        <p:nvPicPr>
          <p:cNvPr id="30" name="Paveikslėlis 29">
            <a:extLst>
              <a:ext uri="{FF2B5EF4-FFF2-40B4-BE49-F238E27FC236}">
                <a16:creationId xmlns:a16="http://schemas.microsoft.com/office/drawing/2014/main" id="{16AC8A43-46C7-995B-79CC-D1872B2474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90156" y="1011448"/>
            <a:ext cx="1005526" cy="1508290"/>
          </a:xfrm>
          <a:prstGeom prst="rect">
            <a:avLst/>
          </a:prstGeom>
        </p:spPr>
      </p:pic>
      <p:sp>
        <p:nvSpPr>
          <p:cNvPr id="3" name="Poraštės vietos rezervavimo ženklas 5">
            <a:extLst>
              <a:ext uri="{FF2B5EF4-FFF2-40B4-BE49-F238E27FC236}">
                <a16:creationId xmlns:a16="http://schemas.microsoft.com/office/drawing/2014/main" id="{43DE4F5E-C706-1018-E33D-63C61DAA7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2388714" cy="256032"/>
          </a:xfrm>
        </p:spPr>
        <p:txBody>
          <a:bodyPr/>
          <a:lstStyle/>
          <a:p>
            <a:pPr rtl="0"/>
            <a:r>
              <a:rPr lang="lt-LT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78724-1B5A-E27A-4884-80444ADC12D3}"/>
              </a:ext>
            </a:extLst>
          </p:cNvPr>
          <p:cNvSpPr txBox="1"/>
          <p:nvPr/>
        </p:nvSpPr>
        <p:spPr>
          <a:xfrm>
            <a:off x="8436990" y="6593491"/>
            <a:ext cx="37082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Nuotraukos iš: </a:t>
            </a:r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www.google.com</a:t>
            </a:r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 </a:t>
            </a:r>
            <a:r>
              <a:rPr lang="lt-LT" sz="11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https://www.rutazalioji.lt/</a:t>
            </a:r>
            <a:endParaRPr lang="lt-L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6E388F3-EB12-241B-5378-E97F16AA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581801"/>
          </a:xfrm>
        </p:spPr>
        <p:txBody>
          <a:bodyPr/>
          <a:lstStyle/>
          <a:p>
            <a:pPr algn="ctr"/>
            <a:r>
              <a:rPr lang="lt-LT" dirty="0">
                <a:latin typeface="Georgia" panose="02040502050405020303" pitchFamily="18" charset="0"/>
              </a:rPr>
              <a:t>Kūrybinė pamokos užduotis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8139F55F-99C2-7D05-D96C-119B6FD2E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65749" y="1620143"/>
            <a:ext cx="7146303" cy="1662934"/>
          </a:xfrm>
        </p:spPr>
        <p:txBody>
          <a:bodyPr>
            <a:normAutofit fontScale="85000" lnSpcReduction="10000"/>
          </a:bodyPr>
          <a:lstStyle/>
          <a:p>
            <a:r>
              <a:rPr lang="lt-LT" sz="2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 norėtumėte patys pasimatuoti tautinį kostiumą? </a:t>
            </a:r>
          </a:p>
          <a:p>
            <a:r>
              <a:rPr lang="lt-LT" sz="2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Parašykite trumpą pasakojimą, jei vilkėtumėte tautinį kostiumą, kur su juo dalyvautumėte.</a:t>
            </a:r>
            <a:endParaRPr lang="lt-LT" sz="2800" dirty="0">
              <a:latin typeface="Georgia" panose="02040502050405020303" pitchFamily="18" charset="0"/>
            </a:endParaRPr>
          </a:p>
        </p:txBody>
      </p:sp>
      <p:sp>
        <p:nvSpPr>
          <p:cNvPr id="7" name="Stačiakampis: suapvalinti kampai 6">
            <a:extLst>
              <a:ext uri="{FF2B5EF4-FFF2-40B4-BE49-F238E27FC236}">
                <a16:creationId xmlns:a16="http://schemas.microsoft.com/office/drawing/2014/main" id="{EDECE99B-6C02-6A52-FFBB-AE02554BF415}"/>
              </a:ext>
            </a:extLst>
          </p:cNvPr>
          <p:cNvSpPr/>
          <p:nvPr/>
        </p:nvSpPr>
        <p:spPr>
          <a:xfrm>
            <a:off x="273378" y="273377"/>
            <a:ext cx="2592371" cy="198669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Stačiakampis: suapvalinti kampai 8">
            <a:extLst>
              <a:ext uri="{FF2B5EF4-FFF2-40B4-BE49-F238E27FC236}">
                <a16:creationId xmlns:a16="http://schemas.microsoft.com/office/drawing/2014/main" id="{7F27A563-472D-7C7B-A2DE-431700C05CA2}"/>
              </a:ext>
            </a:extLst>
          </p:cNvPr>
          <p:cNvSpPr/>
          <p:nvPr/>
        </p:nvSpPr>
        <p:spPr>
          <a:xfrm>
            <a:off x="3506769" y="3723588"/>
            <a:ext cx="4864232" cy="244154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Stačiakampis: suapvalinti kampai 9">
            <a:extLst>
              <a:ext uri="{FF2B5EF4-FFF2-40B4-BE49-F238E27FC236}">
                <a16:creationId xmlns:a16="http://schemas.microsoft.com/office/drawing/2014/main" id="{F2931F6D-262C-04D7-B16C-0FA721911EBD}"/>
              </a:ext>
            </a:extLst>
          </p:cNvPr>
          <p:cNvSpPr/>
          <p:nvPr/>
        </p:nvSpPr>
        <p:spPr>
          <a:xfrm>
            <a:off x="9143999" y="908419"/>
            <a:ext cx="2658359" cy="1423447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Poraštės vietos rezervavimo ženklas 5">
            <a:extLst>
              <a:ext uri="{FF2B5EF4-FFF2-40B4-BE49-F238E27FC236}">
                <a16:creationId xmlns:a16="http://schemas.microsoft.com/office/drawing/2014/main" id="{5B43EF8E-9016-4A92-83AD-D3791DE2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2388714" cy="256032"/>
          </a:xfrm>
        </p:spPr>
        <p:txBody>
          <a:bodyPr/>
          <a:lstStyle/>
          <a:p>
            <a:pPr rtl="0"/>
            <a:r>
              <a:rPr lang="lt-LT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432AE-1722-ACC1-18DD-F9BF6CBC0619}"/>
              </a:ext>
            </a:extLst>
          </p:cNvPr>
          <p:cNvSpPr txBox="1"/>
          <p:nvPr/>
        </p:nvSpPr>
        <p:spPr>
          <a:xfrm>
            <a:off x="8436990" y="6593491"/>
            <a:ext cx="2232598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Nuotraukos iš: </a:t>
            </a:r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www.google.com</a:t>
            </a:r>
            <a:r>
              <a:rPr lang="lt-LT" sz="1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7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85EE0FC-581D-D755-F6ED-73B5B857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815900"/>
          </a:xfrm>
        </p:spPr>
        <p:txBody>
          <a:bodyPr/>
          <a:lstStyle/>
          <a:p>
            <a:pPr algn="ctr"/>
            <a:r>
              <a:rPr lang="lt-LT" dirty="0"/>
              <a:t>Pamokos užduotis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ED29B2CA-9A19-EB85-D16D-49393ACCB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1670843"/>
            <a:ext cx="9601200" cy="3287487"/>
          </a:xfrm>
        </p:spPr>
        <p:txBody>
          <a:bodyPr/>
          <a:lstStyle/>
          <a:p>
            <a:r>
              <a:rPr lang="lt-LT" dirty="0">
                <a:solidFill>
                  <a:schemeClr val="accent1"/>
                </a:solidFill>
                <a:latin typeface="Georgia" panose="02040502050405020303" pitchFamily="18" charset="0"/>
              </a:rPr>
              <a:t>Žaidimas „Aprenk tautiniu kostiumu“: </a:t>
            </a:r>
            <a:r>
              <a:rPr lang="lt-LT" dirty="0">
                <a:solidFill>
                  <a:schemeClr val="accent1"/>
                </a:solidFill>
                <a:latin typeface="Georgia" panose="02040502050405020303" pitchFamily="18" charset="0"/>
                <a:hlinkClick r:id="rId2"/>
              </a:rPr>
              <a:t>https://dainusvente.lt/kostiumai/</a:t>
            </a:r>
            <a:endParaRPr lang="lt-LT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endParaRPr lang="lt-LT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4C57D575-25B1-463B-3DDB-7299AEBD2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333" y="2373995"/>
            <a:ext cx="5890123" cy="3660383"/>
          </a:xfrm>
          <a:prstGeom prst="rect">
            <a:avLst/>
          </a:prstGeom>
        </p:spPr>
      </p:pic>
      <p:sp>
        <p:nvSpPr>
          <p:cNvPr id="3" name="Poraštės vietos rezervavimo ženklas 5">
            <a:extLst>
              <a:ext uri="{FF2B5EF4-FFF2-40B4-BE49-F238E27FC236}">
                <a16:creationId xmlns:a16="http://schemas.microsoft.com/office/drawing/2014/main" id="{E3CEAF00-86A8-56C1-C9D8-816DA4DB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2388714" cy="256032"/>
          </a:xfrm>
        </p:spPr>
        <p:txBody>
          <a:bodyPr/>
          <a:lstStyle/>
          <a:p>
            <a:pPr rtl="0"/>
            <a:r>
              <a:rPr lang="lt-LT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Lijana Šarkaitė-</a:t>
            </a:r>
            <a:r>
              <a:rPr lang="lt-LT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Viluma</a:t>
            </a:r>
            <a:endParaRPr lang="lt-LT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ombų tinklelis 16 x 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37_TF03031015" id="{3A42CCA1-3965-4F4F-847B-EBF334CF483F}" vid="{B34CF04C-C0AB-4BC2-8783-4912BCCDF256}"/>
    </a:ext>
  </a:extLst>
</a:theme>
</file>

<file path=ppt/theme/theme2.xml><?xml version="1.0" encoding="utf-8"?>
<a:theme xmlns:a="http://schemas.openxmlformats.org/drawingml/2006/main" name="„Office“ tema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„Office“ tema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Verslo rombų tinklelio pateiktis (plačiaekranė)</Template>
  <TotalTime>205</TotalTime>
  <Words>394</Words>
  <Application>Microsoft Office PowerPoint</Application>
  <PresentationFormat>Plačiaekranė</PresentationFormat>
  <Paragraphs>53</Paragraphs>
  <Slides>10</Slides>
  <Notes>5</Notes>
  <HiddenSlides>0</HiddenSlides>
  <MMClips>1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4" baseType="lpstr">
      <vt:lpstr>Arial</vt:lpstr>
      <vt:lpstr>Georgia</vt:lpstr>
      <vt:lpstr>Times New Roman</vt:lpstr>
      <vt:lpstr>Rombų tinklelis 16 x 9</vt:lpstr>
      <vt:lpstr>Lietuvių tautinis kostiumas</vt:lpstr>
      <vt:lpstr>Pamokoje:</vt:lpstr>
      <vt:lpstr>„PowerPoint“ pateiktis</vt:lpstr>
      <vt:lpstr>Tautinis kostiumas</vt:lpstr>
      <vt:lpstr>Tautinis kostiumas</vt:lpstr>
      <vt:lpstr>Pagrindinės vyro aprangos dalys </vt:lpstr>
      <vt:lpstr>Pagrindinės moterų aprangos dalys </vt:lpstr>
      <vt:lpstr>Kūrybinė pamokos užduotis</vt:lpstr>
      <vt:lpstr>Pamokos užduotis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Lijana Šarkaitė</dc:creator>
  <cp:lastModifiedBy>Lijana Šarkaitė</cp:lastModifiedBy>
  <cp:revision>37</cp:revision>
  <dcterms:created xsi:type="dcterms:W3CDTF">2024-12-20T14:05:01Z</dcterms:created>
  <dcterms:modified xsi:type="dcterms:W3CDTF">2025-01-21T18:54:38Z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